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2404050" cy="36004500"/>
  <p:notesSz cx="6858000" cy="965835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0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008000"/>
    <a:srgbClr val="339933"/>
    <a:srgbClr val="339966"/>
    <a:srgbClr val="FFFFFF"/>
    <a:srgbClr val="FF0000"/>
    <a:srgbClr val="FFFF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03" autoAdjust="0"/>
  </p:normalViewPr>
  <p:slideViewPr>
    <p:cSldViewPr>
      <p:cViewPr>
        <p:scale>
          <a:sx n="19" d="100"/>
          <a:sy n="19" d="100"/>
        </p:scale>
        <p:origin x="-2820" y="-60"/>
      </p:cViewPr>
      <p:guideLst>
        <p:guide orient="horz" pos="11340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12263"/>
            <a:ext cx="2971800" cy="406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12263"/>
            <a:ext cx="2971800" cy="406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17FD46-7191-4F73-A7E6-1942832DC49B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2602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63" y="11185525"/>
            <a:ext cx="27543125" cy="77168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925" y="20402550"/>
            <a:ext cx="22682200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5A12F8-A7AC-44F3-846B-E7551D19011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D9176-3C3E-4D36-ADC4-15383D9868A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088600" y="3201988"/>
            <a:ext cx="6884988" cy="288036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430463" y="3201988"/>
            <a:ext cx="20505737" cy="288036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918EBC-165A-4732-903B-CA129664459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CB59B7-C4DA-437A-93A4-819868DAE9A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050" y="23136225"/>
            <a:ext cx="27544713" cy="71516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050" y="15260638"/>
            <a:ext cx="27544713" cy="78755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012436-07CA-4B7A-8E90-43712CD781F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430463" y="10402888"/>
            <a:ext cx="13695362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10402888"/>
            <a:ext cx="13695363" cy="2160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55A83D-37B5-4413-855D-D009151A490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441450"/>
            <a:ext cx="2916237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838" y="8059738"/>
            <a:ext cx="1431607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838" y="11418888"/>
            <a:ext cx="1431607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788" y="8059738"/>
            <a:ext cx="14322425" cy="3359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788" y="11418888"/>
            <a:ext cx="14322425" cy="20743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81DF5-F768-443A-A698-CD2B1FB4AC5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749F76-AC32-48DF-9DD9-46725379246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611C69-F592-4919-8A85-AC8B0538291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433513"/>
            <a:ext cx="10660062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838" y="1433513"/>
            <a:ext cx="18113375" cy="30729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838" y="7534275"/>
            <a:ext cx="10660062" cy="24628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A53133-B5C1-4913-9BBF-49528607145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588" y="25203150"/>
            <a:ext cx="19442112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588" y="3217863"/>
            <a:ext cx="19442112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588" y="28178125"/>
            <a:ext cx="19442112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B1920-3D60-426B-B8D2-FFA81824D75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30463" y="3201988"/>
            <a:ext cx="2754312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9747" tIns="219874" rIns="439747" bIns="2198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0463" y="10402888"/>
            <a:ext cx="27543125" cy="2160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9747" tIns="219874" rIns="439747" bIns="2198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63" y="32802513"/>
            <a:ext cx="6750050" cy="2400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39747" tIns="219874" rIns="439747" bIns="219874" numCol="1" anchor="t" anchorCtr="0" compatLnSpc="1">
            <a:prstTxWarp prst="textNoShape">
              <a:avLst/>
            </a:prstTxWarp>
          </a:bodyPr>
          <a:lstStyle>
            <a:lvl1pPr>
              <a:defRPr sz="67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2802513"/>
            <a:ext cx="10261600" cy="2400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39747" tIns="219874" rIns="439747" bIns="219874" numCol="1" anchor="t" anchorCtr="0" compatLnSpc="1">
            <a:prstTxWarp prst="textNoShape">
              <a:avLst/>
            </a:prstTxWarp>
          </a:bodyPr>
          <a:lstStyle>
            <a:lvl1pPr algn="ctr">
              <a:defRPr sz="67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2802513"/>
            <a:ext cx="6750050" cy="2400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39747" tIns="219874" rIns="439747" bIns="219874" numCol="1" anchor="t" anchorCtr="0" compatLnSpc="1">
            <a:prstTxWarp prst="textNoShape">
              <a:avLst/>
            </a:prstTxWarp>
          </a:bodyPr>
          <a:lstStyle>
            <a:lvl1pPr algn="r">
              <a:defRPr sz="6700"/>
            </a:lvl1pPr>
          </a:lstStyle>
          <a:p>
            <a:fld id="{1CA8C188-ABE7-4A0F-ADF3-79AC4ABADCD9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97375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97375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pitchFamily="18" charset="0"/>
        </a:defRPr>
      </a:lvl2pPr>
      <a:lvl3pPr algn="ctr" defTabSz="4397375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pitchFamily="18" charset="0"/>
        </a:defRPr>
      </a:lvl3pPr>
      <a:lvl4pPr algn="ctr" defTabSz="4397375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pitchFamily="18" charset="0"/>
        </a:defRPr>
      </a:lvl4pPr>
      <a:lvl5pPr algn="ctr" defTabSz="4397375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pitchFamily="18" charset="0"/>
        </a:defRPr>
      </a:lvl5pPr>
      <a:lvl6pPr marL="457200" algn="ctr" defTabSz="4397375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pitchFamily="18" charset="0"/>
        </a:defRPr>
      </a:lvl6pPr>
      <a:lvl7pPr marL="914400" algn="ctr" defTabSz="4397375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pitchFamily="18" charset="0"/>
        </a:defRPr>
      </a:lvl7pPr>
      <a:lvl8pPr marL="1371600" algn="ctr" defTabSz="4397375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pitchFamily="18" charset="0"/>
        </a:defRPr>
      </a:lvl8pPr>
      <a:lvl9pPr marL="1828800" algn="ctr" defTabSz="4397375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pitchFamily="18" charset="0"/>
        </a:defRPr>
      </a:lvl9pPr>
    </p:titleStyle>
    <p:bodyStyle>
      <a:lvl1pPr marL="1649413" indent="-1649413" algn="l" defTabSz="4397375" rtl="0" eaLnBrk="0" fontAlgn="base" hangingPunct="0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71875" indent="-1373188" algn="l" defTabSz="4397375" rtl="0" eaLnBrk="0" fontAlgn="base" hangingPunct="0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</a:defRPr>
      </a:lvl2pPr>
      <a:lvl3pPr marL="5495925" indent="-1098550" algn="l" defTabSz="4397375" rtl="0" eaLnBrk="0" fontAlgn="base" hangingPunct="0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3pPr>
      <a:lvl4pPr marL="7696200" indent="-1100138" algn="l" defTabSz="4397375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894888" indent="-1098550" algn="l" defTabSz="439737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352088" indent="-1098550" algn="l" defTabSz="439737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809288" indent="-1098550" algn="l" defTabSz="439737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266488" indent="-1098550" algn="l" defTabSz="439737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723688" indent="-1098550" algn="l" defTabSz="439737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188"/>
          <p:cNvSpPr txBox="1">
            <a:spLocks noChangeArrowheads="1"/>
          </p:cNvSpPr>
          <p:nvPr/>
        </p:nvSpPr>
        <p:spPr bwMode="auto">
          <a:xfrm>
            <a:off x="1439863" y="30241875"/>
            <a:ext cx="324008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411" tIns="43205" rIns="86411" bIns="43205">
            <a:spAutoFit/>
          </a:bodyPr>
          <a:lstStyle/>
          <a:p>
            <a:pPr defTabSz="863600">
              <a:defRPr/>
            </a:pPr>
            <a:r>
              <a:rPr lang="pt-BR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APOIO:</a:t>
            </a:r>
          </a:p>
        </p:txBody>
      </p:sp>
      <p:sp>
        <p:nvSpPr>
          <p:cNvPr id="3075" name="Rectangle 1876"/>
          <p:cNvSpPr>
            <a:spLocks noChangeArrowheads="1"/>
          </p:cNvSpPr>
          <p:nvPr/>
        </p:nvSpPr>
        <p:spPr bwMode="auto">
          <a:xfrm>
            <a:off x="0" y="0"/>
            <a:ext cx="32404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076" name="Rectangle 2708"/>
          <p:cNvSpPr>
            <a:spLocks noChangeArrowheads="1"/>
          </p:cNvSpPr>
          <p:nvPr/>
        </p:nvSpPr>
        <p:spPr bwMode="auto">
          <a:xfrm>
            <a:off x="0" y="17597438"/>
            <a:ext cx="32404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3077" name="Picture 2711" descr="fundect_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1713" y="33000950"/>
            <a:ext cx="3630612" cy="17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tângulo 17"/>
          <p:cNvSpPr/>
          <p:nvPr/>
        </p:nvSpPr>
        <p:spPr>
          <a:xfrm>
            <a:off x="0" y="8064500"/>
            <a:ext cx="32404050" cy="784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4500" dirty="0" smtClean="0">
                <a:latin typeface="+mj-lt"/>
                <a:cs typeface="Tahoma" pitchFamily="34" charset="0"/>
              </a:rPr>
              <a:t> </a:t>
            </a:r>
            <a:endParaRPr lang="pt-BR" sz="4500" dirty="0">
              <a:latin typeface="+mj-lt"/>
            </a:endParaRPr>
          </a:p>
        </p:txBody>
      </p:sp>
      <p:pic>
        <p:nvPicPr>
          <p:cNvPr id="3080" name="Imagem 1"/>
          <p:cNvPicPr>
            <a:picLocks noChangeAspect="1"/>
          </p:cNvPicPr>
          <p:nvPr/>
        </p:nvPicPr>
        <p:blipFill>
          <a:blip r:embed="rId3"/>
          <a:srcRect l="16431" t="8978" r="17352" b="69032"/>
          <a:stretch>
            <a:fillRect/>
          </a:stretch>
        </p:blipFill>
        <p:spPr bwMode="auto">
          <a:xfrm>
            <a:off x="0" y="-190500"/>
            <a:ext cx="32456438" cy="660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Imagem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219488" y="32643763"/>
            <a:ext cx="3436937" cy="248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Imagem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39863" y="33277175"/>
            <a:ext cx="381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Imagem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02450" y="33066038"/>
            <a:ext cx="2830513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Imagem 5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135975" y="32548513"/>
            <a:ext cx="2266950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aixaDeTexto 13"/>
          <p:cNvSpPr txBox="1"/>
          <p:nvPr/>
        </p:nvSpPr>
        <p:spPr>
          <a:xfrm>
            <a:off x="1271483" y="7500865"/>
            <a:ext cx="30289712" cy="686341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pt-BR" b="1" dirty="0"/>
              <a:t> </a:t>
            </a:r>
            <a:r>
              <a:rPr lang="pt-BR" sz="7200" b="1" dirty="0" smtClean="0"/>
              <a:t>ARQUIVO PET: A CONSTRUÇÃO DA IDENTIDADE SOCIAL SOB A ÓTICA DO PATRIMÔNIO DOCUMENTAL </a:t>
            </a:r>
            <a:endParaRPr lang="pt-BR" sz="7200" dirty="0"/>
          </a:p>
          <a:p>
            <a:pPr algn="ctr"/>
            <a:r>
              <a:rPr lang="pt-BR" sz="4000" b="1" baseline="30000" dirty="0"/>
              <a:t>1 </a:t>
            </a:r>
            <a:r>
              <a:rPr lang="pt-BR" sz="4000" b="1" dirty="0"/>
              <a:t>COSTA, M. B. </a:t>
            </a:r>
            <a:r>
              <a:rPr lang="pt-BR" sz="4000" dirty="0"/>
              <a:t>(</a:t>
            </a:r>
            <a:r>
              <a:rPr lang="pt-BR" sz="4000" dirty="0" smtClean="0"/>
              <a:t>mareebueno@gmail.com); </a:t>
            </a:r>
            <a:r>
              <a:rPr lang="pt-BR" sz="4000" dirty="0"/>
              <a:t>²</a:t>
            </a:r>
            <a:r>
              <a:rPr lang="pt-BR" sz="4000" b="1" baseline="30000" dirty="0"/>
              <a:t>  </a:t>
            </a:r>
            <a:r>
              <a:rPr lang="pt-BR" sz="4000" b="1" dirty="0"/>
              <a:t>CALDAS, R. F. </a:t>
            </a:r>
            <a:r>
              <a:rPr lang="pt-BR" sz="4000" dirty="0"/>
              <a:t>(</a:t>
            </a:r>
            <a:r>
              <a:rPr lang="pt-BR" sz="4000" dirty="0" smtClean="0"/>
              <a:t>rcaldas@marilia.unesp.br</a:t>
            </a:r>
            <a:r>
              <a:rPr lang="pt-BR" sz="4000" dirty="0"/>
              <a:t>)</a:t>
            </a:r>
          </a:p>
          <a:p>
            <a:pPr algn="ctr"/>
            <a:r>
              <a:rPr lang="pt-BR" sz="4000" baseline="30000" dirty="0"/>
              <a:t>1</a:t>
            </a:r>
            <a:r>
              <a:rPr lang="pt-BR" sz="4000" b="1" baseline="30000" dirty="0"/>
              <a:t> </a:t>
            </a:r>
            <a:r>
              <a:rPr lang="pt-BR" sz="4000" dirty="0"/>
              <a:t>Aluna do curso de </a:t>
            </a:r>
            <a:r>
              <a:rPr lang="pt-BR" sz="4000" dirty="0" err="1"/>
              <a:t>Arquivologia-UNESP</a:t>
            </a:r>
            <a:r>
              <a:rPr lang="pt-BR" sz="4000" dirty="0"/>
              <a:t>/ Marília; </a:t>
            </a:r>
            <a:r>
              <a:rPr lang="pt-BR" sz="4000" baseline="30000" dirty="0"/>
              <a:t>2  </a:t>
            </a:r>
            <a:r>
              <a:rPr lang="pt-BR" sz="4000" dirty="0"/>
              <a:t>Professora Doutora do </a:t>
            </a:r>
            <a:r>
              <a:rPr lang="pt-BR" sz="4000" dirty="0" smtClean="0"/>
              <a:t>Departamento e da Pós-Graduação em </a:t>
            </a:r>
            <a:r>
              <a:rPr lang="pt-BR" sz="4000" dirty="0"/>
              <a:t>Ciência da Informação – UNESP/Marília </a:t>
            </a:r>
            <a:endParaRPr lang="pt-BR" sz="4000" dirty="0" smtClean="0"/>
          </a:p>
          <a:p>
            <a:pPr algn="ctr"/>
            <a:endParaRPr lang="pt-BR" sz="4000" dirty="0"/>
          </a:p>
          <a:p>
            <a:pPr algn="ctr"/>
            <a:endParaRPr lang="pt-BR" sz="4000" dirty="0" smtClean="0"/>
          </a:p>
          <a:p>
            <a:pPr algn="just"/>
            <a:endParaRPr lang="pt-BR" sz="4800" b="1" dirty="0" smtClean="0"/>
          </a:p>
          <a:p>
            <a:pPr algn="just"/>
            <a:endParaRPr lang="pt-BR" sz="4800" b="1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057169" y="11429954"/>
            <a:ext cx="30218274" cy="19531670"/>
          </a:xfrm>
          <a:prstGeom prst="rect">
            <a:avLst/>
          </a:prstGeom>
          <a:noFill/>
        </p:spPr>
        <p:txBody>
          <a:bodyPr wrap="square" numCol="2" spcCol="540000" rtlCol="0">
            <a:spAutoFit/>
          </a:bodyPr>
          <a:lstStyle/>
          <a:p>
            <a:pPr algn="ctr"/>
            <a:r>
              <a:rPr lang="pt-BR" sz="4000" b="1" dirty="0" smtClean="0"/>
              <a:t>INTRODUÇÃO</a:t>
            </a:r>
          </a:p>
          <a:p>
            <a:pPr algn="just"/>
            <a:r>
              <a:rPr lang="pt-BR" sz="4000" dirty="0" smtClean="0"/>
              <a:t>Durante o desenvolvimento da sociedade, o aspecto de memória, com relação à salvaguarda dos documentos, nos direciona a trajetória de registros que devem ser deixados para a construção da história das comunidades. A efetiva preocupação com meios e suportes que possam traduzir a melhor forma de resgatar e registrar a memória se faz presente enquanto objeto de identidade e cidadania de um povo. Sabe-se que as unidades informacionais como museus, arquivos e bibliotecas são instituições de memória e são colaboradoras do processo de identidade. </a:t>
            </a:r>
          </a:p>
          <a:p>
            <a:pPr algn="just"/>
            <a:r>
              <a:rPr lang="pt-BR" sz="4000" dirty="0" smtClean="0"/>
              <a:t>O Programa de Educação Tutorial é um programa acadêmico Federal voltado aos alunos de graduação. Conta com 842 grupos, contemplando todas as áreas do conhecimento em 121 Instituições de Ensino Superior. O PET tem como objetivo promover a </a:t>
            </a:r>
            <a:r>
              <a:rPr lang="pt-BR" sz="4000" dirty="0" err="1" smtClean="0"/>
              <a:t>indissocialização</a:t>
            </a:r>
            <a:r>
              <a:rPr lang="pt-BR" sz="4000" dirty="0" smtClean="0"/>
              <a:t> entre ensino, pesquisa e extensão, atuando por meio de projetos com o propósito de complementar a grade curricular dos alunos de graduação, bem como proporcionar o estreitamento da relação do aluno com a comunidade. O PET de Biblioteconomia é constituído por 16 alunos dos cursos de Biblioteconomia e Arquivologia da Faculdade de Filosofia e Ciências da UNESP.</a:t>
            </a:r>
          </a:p>
          <a:p>
            <a:pPr algn="just"/>
            <a:endParaRPr lang="pt-BR" sz="4000" dirty="0" smtClean="0"/>
          </a:p>
          <a:p>
            <a:pPr algn="ctr"/>
            <a:r>
              <a:rPr lang="pt-BR" sz="4000" b="1" dirty="0" smtClean="0"/>
              <a:t>OBJETIVO</a:t>
            </a:r>
          </a:p>
          <a:p>
            <a:pPr algn="just"/>
            <a:r>
              <a:rPr lang="pt-BR" sz="4000" dirty="0" smtClean="0"/>
              <a:t> Levantar o acervo documental que representa a identidade social enquanto patrimônio documental do arquivo do Programa de Educação Tutorial de Biblioteconomia - (PET) da </a:t>
            </a:r>
            <a:r>
              <a:rPr lang="pt-BR" sz="4000" dirty="0" err="1" smtClean="0"/>
              <a:t>Unesp</a:t>
            </a:r>
            <a:r>
              <a:rPr lang="pt-BR" sz="4000" dirty="0" smtClean="0"/>
              <a:t> de Marília-SP.</a:t>
            </a:r>
          </a:p>
          <a:p>
            <a:pPr algn="just"/>
            <a:endParaRPr lang="pt-BR" sz="4000" b="1" dirty="0" smtClean="0"/>
          </a:p>
          <a:p>
            <a:pPr algn="ctr"/>
            <a:r>
              <a:rPr lang="pt-BR" sz="4000" b="1" dirty="0" smtClean="0"/>
              <a:t>MATERIAL E MÉTODOS</a:t>
            </a:r>
          </a:p>
          <a:p>
            <a:pPr algn="just"/>
            <a:r>
              <a:rPr lang="pt-BR" sz="4000" dirty="0" smtClean="0"/>
              <a:t>Para a realização do projeto intitulado “Arquivo PET”, os integrantes do grupo, do curso de Arquivologia, reuniram-se para organizar o arquivo que é composto por 27 caixas, constituídas de algumas tipologias documentais, tais como: manuais, panfletos, folders, atas, listas de </a:t>
            </a:r>
          </a:p>
          <a:p>
            <a:pPr algn="just"/>
            <a:endParaRPr lang="pt-BR" sz="4000" dirty="0" smtClean="0"/>
          </a:p>
          <a:p>
            <a:pPr algn="just"/>
            <a:r>
              <a:rPr lang="pt-BR" sz="4000" dirty="0" smtClean="0"/>
              <a:t>presença de reuniões e eventos, cotações para viagens, ofícios, requisições de materiais, relatórios de atividades, materiais de outros </a:t>
            </a:r>
            <a:r>
              <a:rPr lang="pt-BR" sz="4000" dirty="0" err="1" smtClean="0"/>
              <a:t>PET's</a:t>
            </a:r>
            <a:r>
              <a:rPr lang="pt-BR" sz="4000" dirty="0" smtClean="0"/>
              <a:t>, informativos, entre outros. </a:t>
            </a:r>
          </a:p>
          <a:p>
            <a:pPr algn="just"/>
            <a:endParaRPr lang="pt-BR" sz="4000" dirty="0" smtClean="0"/>
          </a:p>
          <a:p>
            <a:pPr algn="ctr"/>
            <a:r>
              <a:rPr lang="pt-BR" sz="4000" b="1" dirty="0" smtClean="0"/>
              <a:t> RESULTADOS E DISCUSSÃO</a:t>
            </a:r>
          </a:p>
          <a:p>
            <a:pPr algn="just"/>
            <a:r>
              <a:rPr lang="pt-BR" sz="4000" dirty="0" smtClean="0"/>
              <a:t>Entende-se que a identidade social do grupo está relacionada a cada fase percorrida nos seus mais de 20 anos de existência e pode ser compreendida através de seu patrimônio documental. Os registros documentais desse acervo (figura 1), como qualquer outro arquivo, são abundantes em teor informacional para o resgate da memória coletiva do grupo. </a:t>
            </a:r>
            <a:r>
              <a:rPr lang="pt-BR" sz="4000" dirty="0" err="1" smtClean="0"/>
              <a:t>Enuqadra-se</a:t>
            </a:r>
            <a:r>
              <a:rPr lang="pt-BR" sz="4000" dirty="0" smtClean="0"/>
              <a:t> como fonte de estudos no que se refere à preservação e gestão documental dos grupos de Educação Tutorial, visto que uma padronização documental pode colaborar nos processos de trabalho, bem como facilitar a comunicação e agilizar a recuperação da informação em seus  respectivos arquivos.</a:t>
            </a:r>
          </a:p>
          <a:p>
            <a:r>
              <a:rPr lang="pt-BR" dirty="0" smtClean="0"/>
              <a:t> </a:t>
            </a:r>
          </a:p>
          <a:p>
            <a:r>
              <a:rPr lang="pt-BR" dirty="0"/>
              <a:t>	</a:t>
            </a:r>
            <a:r>
              <a:rPr lang="pt-BR" dirty="0" smtClean="0"/>
              <a:t>                        </a:t>
            </a:r>
            <a:r>
              <a:rPr lang="pt-BR" sz="3600" dirty="0" smtClean="0"/>
              <a:t>Figura 1</a:t>
            </a:r>
          </a:p>
          <a:p>
            <a:endParaRPr lang="pt-BR" sz="3600" dirty="0"/>
          </a:p>
          <a:p>
            <a:endParaRPr lang="pt-BR" sz="3600" dirty="0" smtClean="0"/>
          </a:p>
          <a:p>
            <a:endParaRPr lang="pt-BR" sz="3600" dirty="0"/>
          </a:p>
          <a:p>
            <a:endParaRPr lang="pt-BR" sz="3600" dirty="0" smtClean="0"/>
          </a:p>
          <a:p>
            <a:endParaRPr lang="pt-BR" sz="3600" dirty="0"/>
          </a:p>
          <a:p>
            <a:endParaRPr lang="pt-BR" sz="3600" dirty="0" smtClean="0"/>
          </a:p>
          <a:p>
            <a:endParaRPr lang="pt-BR" sz="3600" dirty="0"/>
          </a:p>
          <a:p>
            <a:endParaRPr lang="pt-BR" sz="3600" dirty="0" smtClean="0"/>
          </a:p>
          <a:p>
            <a:endParaRPr lang="pt-BR" sz="3600" dirty="0"/>
          </a:p>
          <a:p>
            <a:endParaRPr lang="pt-BR" sz="3600" dirty="0" smtClean="0"/>
          </a:p>
          <a:p>
            <a:endParaRPr lang="pt-BR" sz="3600" dirty="0"/>
          </a:p>
          <a:p>
            <a:endParaRPr lang="pt-BR" sz="3600" dirty="0" smtClean="0"/>
          </a:p>
          <a:p>
            <a:endParaRPr lang="pt-BR" sz="3600" dirty="0"/>
          </a:p>
          <a:p>
            <a:endParaRPr lang="pt-BR" sz="3600" dirty="0" smtClean="0"/>
          </a:p>
          <a:p>
            <a:endParaRPr lang="pt-BR" sz="3600" dirty="0"/>
          </a:p>
          <a:p>
            <a:pPr algn="ctr"/>
            <a:r>
              <a:rPr lang="pt-BR" sz="3600" b="1" dirty="0" smtClean="0"/>
              <a:t>Fonte:</a:t>
            </a:r>
            <a:r>
              <a:rPr lang="pt-BR" sz="3600" dirty="0" smtClean="0"/>
              <a:t> Própria autoria</a:t>
            </a:r>
            <a:endParaRPr lang="pt-BR" sz="3600" dirty="0"/>
          </a:p>
        </p:txBody>
      </p:sp>
      <p:pic>
        <p:nvPicPr>
          <p:cNvPr id="16" name="Imagem 15" descr="12167200_890602021026878_71653597_n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845231" y="22217092"/>
            <a:ext cx="9929882" cy="82036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66FF99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B8FFC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636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636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3063</TotalTime>
  <Words>485</Words>
  <Application>Microsoft Office PowerPoint</Application>
  <PresentationFormat>Personalizar</PresentationFormat>
  <Paragraphs>39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Estrutura padrão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Laboratório de Fitopatologia</dc:title>
  <dc:creator>MS Windows 98</dc:creator>
  <cp:lastModifiedBy>Ana Carolina Santana Moreira</cp:lastModifiedBy>
  <cp:revision>414</cp:revision>
  <cp:lastPrinted>2000-07-25T00:59:33Z</cp:lastPrinted>
  <dcterms:created xsi:type="dcterms:W3CDTF">2000-05-03T13:21:27Z</dcterms:created>
  <dcterms:modified xsi:type="dcterms:W3CDTF">2016-04-20T13:29:57Z</dcterms:modified>
</cp:coreProperties>
</file>